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  <p:sldId id="266" r:id="rId12"/>
    <p:sldId id="267" r:id="rId13"/>
    <p:sldId id="269" r:id="rId14"/>
    <p:sldId id="26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Hatton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Montserrat" panose="020B0604020202020204" charset="0"/>
      <p:regular r:id="rId23"/>
    </p:embeddedFont>
    <p:embeddedFont>
      <p:font typeface="Montserrat Bold" panose="020B0604020202020204" charset="0"/>
      <p:regular r:id="rId24"/>
    </p:embeddedFont>
    <p:embeddedFont>
      <p:font typeface="Montserrat Classic" panose="020B0604020202020204" charset="0"/>
      <p:regular r:id="rId25"/>
    </p:embeddedFont>
    <p:embeddedFont>
      <p:font typeface="Montserrat Medium" panose="020B0604020202020204" charset="0"/>
      <p:regular r:id="rId26"/>
    </p:embeddedFont>
    <p:embeddedFont>
      <p:font typeface="Norwester" panose="020B0604020202020204" charset="0"/>
      <p:regular r:id="rId27"/>
    </p:embeddedFont>
    <p:embeddedFont>
      <p:font typeface="Poppins" panose="020B0604020202020204" charset="0"/>
      <p:regular r:id="rId28"/>
    </p:embeddedFont>
    <p:embeddedFont>
      <p:font typeface="Roca One" panose="020B0604020202020204" charset="0"/>
      <p:regular r:id="rId29"/>
    </p:embeddedFont>
    <p:embeddedFont>
      <p:font typeface="Roca One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6203" y="1223357"/>
            <a:ext cx="5561296" cy="7627273"/>
            <a:chOff x="0" y="0"/>
            <a:chExt cx="6944992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8574" r="-1857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637091" y="3228275"/>
            <a:ext cx="9870872" cy="3002390"/>
          </a:xfrm>
          <a:custGeom>
            <a:avLst/>
            <a:gdLst/>
            <a:ahLst/>
            <a:cxnLst/>
            <a:rect l="l" t="t" r="r" b="b"/>
            <a:pathLst>
              <a:path w="9870872" h="3002390">
                <a:moveTo>
                  <a:pt x="0" y="0"/>
                </a:moveTo>
                <a:lnTo>
                  <a:pt x="9870872" y="0"/>
                </a:lnTo>
                <a:lnTo>
                  <a:pt x="9870872" y="3002391"/>
                </a:lnTo>
                <a:lnTo>
                  <a:pt x="0" y="3002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04" r="-480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430297"/>
            <a:ext cx="9977851" cy="264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ts val="8720"/>
              </a:lnSpc>
            </a:pPr>
            <a:r>
              <a:rPr lang="en-US" sz="8000">
                <a:solidFill>
                  <a:srgbClr val="0F5B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Sustainable Living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33996"/>
            <a:ext cx="10504153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00" spc="168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/>
              </a:rPr>
              <a:t>SUSTAINABLE AND ECO-FRIENDLY PRODUCTS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0155"/>
            <a:ext cx="2976595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00" spc="168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/>
              </a:rPr>
              <a:t>BY GROUP 5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40268" y="8788267"/>
            <a:ext cx="5561801" cy="74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2"/>
              </a:lnSpc>
            </a:pPr>
            <a:r>
              <a:rPr lang="en-US" sz="2506" spc="14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/>
              </a:rPr>
              <a:t>UNDER THE SUPERVISION OF PROF. SOMA HAZRA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490239"/>
            <a:ext cx="18288000" cy="7306522"/>
          </a:xfrm>
          <a:custGeom>
            <a:avLst/>
            <a:gdLst/>
            <a:ahLst/>
            <a:cxnLst/>
            <a:rect l="l" t="t" r="r" b="b"/>
            <a:pathLst>
              <a:path w="18288000" h="7306522">
                <a:moveTo>
                  <a:pt x="0" y="0"/>
                </a:moveTo>
                <a:lnTo>
                  <a:pt x="18288000" y="0"/>
                </a:lnTo>
                <a:lnTo>
                  <a:pt x="18288000" y="7306522"/>
                </a:lnTo>
                <a:lnTo>
                  <a:pt x="0" y="7306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t="-1130" b="-113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18574" r="-1857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778668" y="50059"/>
            <a:ext cx="10730664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HOW IT </a:t>
            </a:r>
            <a:r>
              <a:rPr lang="en-US" sz="8499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WORKS</a:t>
            </a:r>
            <a:r>
              <a:rPr lang="en-US" sz="84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8574" r="-1857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556053" y="3287984"/>
            <a:ext cx="1866463" cy="1866463"/>
          </a:xfrm>
          <a:custGeom>
            <a:avLst/>
            <a:gdLst/>
            <a:ahLst/>
            <a:cxnLst/>
            <a:rect l="l" t="t" r="r" b="b"/>
            <a:pathLst>
              <a:path w="1866463" h="1866463">
                <a:moveTo>
                  <a:pt x="0" y="0"/>
                </a:moveTo>
                <a:lnTo>
                  <a:pt x="1866463" y="0"/>
                </a:lnTo>
                <a:lnTo>
                  <a:pt x="1866463" y="1866463"/>
                </a:lnTo>
                <a:lnTo>
                  <a:pt x="0" y="1866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44754" y="727185"/>
            <a:ext cx="1073066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sz="84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TECH </a:t>
            </a:r>
            <a:r>
              <a:rPr lang="en-US" sz="8499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STACK </a:t>
            </a:r>
            <a:r>
              <a:rPr lang="en-US" sz="84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USED</a:t>
            </a:r>
          </a:p>
        </p:txBody>
      </p:sp>
      <p:sp>
        <p:nvSpPr>
          <p:cNvPr id="7" name="Freeform 7"/>
          <p:cNvSpPr/>
          <p:nvPr/>
        </p:nvSpPr>
        <p:spPr>
          <a:xfrm>
            <a:off x="14079982" y="933450"/>
            <a:ext cx="4208018" cy="469681"/>
          </a:xfrm>
          <a:custGeom>
            <a:avLst/>
            <a:gdLst/>
            <a:ahLst/>
            <a:cxnLst/>
            <a:rect l="l" t="t" r="r" b="b"/>
            <a:pathLst>
              <a:path w="4208018" h="469681">
                <a:moveTo>
                  <a:pt x="0" y="0"/>
                </a:moveTo>
                <a:lnTo>
                  <a:pt x="4208018" y="0"/>
                </a:lnTo>
                <a:lnTo>
                  <a:pt x="4208018" y="469681"/>
                </a:lnTo>
                <a:lnTo>
                  <a:pt x="0" y="469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0926" r="-2852" b="-10195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47006" y="6410211"/>
            <a:ext cx="2238106" cy="2238106"/>
          </a:xfrm>
          <a:custGeom>
            <a:avLst/>
            <a:gdLst/>
            <a:ahLst/>
            <a:cxnLst/>
            <a:rect l="l" t="t" r="r" b="b"/>
            <a:pathLst>
              <a:path w="2238106" h="2238106">
                <a:moveTo>
                  <a:pt x="0" y="0"/>
                </a:moveTo>
                <a:lnTo>
                  <a:pt x="2238106" y="0"/>
                </a:lnTo>
                <a:lnTo>
                  <a:pt x="2238106" y="2238105"/>
                </a:lnTo>
                <a:lnTo>
                  <a:pt x="0" y="2238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4459" t="-36811" r="-54848" b="-13279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81092" y="3124461"/>
            <a:ext cx="2193510" cy="2193510"/>
          </a:xfrm>
          <a:custGeom>
            <a:avLst/>
            <a:gdLst/>
            <a:ahLst/>
            <a:cxnLst/>
            <a:rect l="l" t="t" r="r" b="b"/>
            <a:pathLst>
              <a:path w="2193510" h="2193510">
                <a:moveTo>
                  <a:pt x="0" y="0"/>
                </a:moveTo>
                <a:lnTo>
                  <a:pt x="2193511" y="0"/>
                </a:lnTo>
                <a:lnTo>
                  <a:pt x="2193511" y="2193510"/>
                </a:lnTo>
                <a:lnTo>
                  <a:pt x="0" y="2193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5632" t="-37114" r="-151891" b="-13149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93612" y="6432508"/>
            <a:ext cx="2193510" cy="2193510"/>
          </a:xfrm>
          <a:custGeom>
            <a:avLst/>
            <a:gdLst/>
            <a:ahLst/>
            <a:cxnLst/>
            <a:rect l="l" t="t" r="r" b="b"/>
            <a:pathLst>
              <a:path w="2193510" h="2193510">
                <a:moveTo>
                  <a:pt x="0" y="0"/>
                </a:moveTo>
                <a:lnTo>
                  <a:pt x="2193511" y="0"/>
                </a:lnTo>
                <a:lnTo>
                  <a:pt x="2193511" y="2193511"/>
                </a:lnTo>
                <a:lnTo>
                  <a:pt x="0" y="2193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0421" t="-36767" r="-250884" b="-13396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06132" y="3124461"/>
            <a:ext cx="2193510" cy="2193510"/>
          </a:xfrm>
          <a:custGeom>
            <a:avLst/>
            <a:gdLst/>
            <a:ahLst/>
            <a:cxnLst/>
            <a:rect l="l" t="t" r="r" b="b"/>
            <a:pathLst>
              <a:path w="2193510" h="2193510">
                <a:moveTo>
                  <a:pt x="0" y="0"/>
                </a:moveTo>
                <a:lnTo>
                  <a:pt x="2193510" y="0"/>
                </a:lnTo>
                <a:lnTo>
                  <a:pt x="2193510" y="2193510"/>
                </a:lnTo>
                <a:lnTo>
                  <a:pt x="0" y="2193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623" t="-40742" r="-359962" b="-13802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53596" y="5221122"/>
            <a:ext cx="2298583" cy="55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2"/>
              </a:lnSpc>
              <a:spcBef>
                <a:spcPct val="0"/>
              </a:spcBef>
            </a:pPr>
            <a:r>
              <a:rPr lang="en-US" sz="3272">
                <a:solidFill>
                  <a:srgbClr val="1A401F"/>
                </a:solidFill>
                <a:latin typeface="Montserrat Bold"/>
              </a:rPr>
              <a:t>Mongo DB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2499" y="5221122"/>
            <a:ext cx="1282101" cy="554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2"/>
              </a:lnSpc>
              <a:spcBef>
                <a:spcPct val="0"/>
              </a:spcBef>
            </a:pPr>
            <a:r>
              <a:rPr lang="en-US" sz="3272" dirty="0">
                <a:solidFill>
                  <a:srgbClr val="1A401F"/>
                </a:solidFill>
                <a:latin typeface="Montserrat Bold"/>
              </a:rPr>
              <a:t>React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05680" y="5260821"/>
            <a:ext cx="2167208" cy="103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2"/>
              </a:lnSpc>
            </a:pPr>
            <a:r>
              <a:rPr lang="en-US" sz="3272" dirty="0">
                <a:solidFill>
                  <a:srgbClr val="1A401F"/>
                </a:solidFill>
                <a:latin typeface="Montserrat Bold"/>
              </a:rPr>
              <a:t>React</a:t>
            </a:r>
          </a:p>
          <a:p>
            <a:pPr algn="ctr">
              <a:lnSpc>
                <a:spcPts val="2945"/>
              </a:lnSpc>
            </a:pPr>
            <a:r>
              <a:rPr lang="en-US" sz="3272" dirty="0">
                <a:solidFill>
                  <a:srgbClr val="1A401F"/>
                </a:solidFill>
                <a:latin typeface="Montserrat Bold"/>
              </a:rPr>
              <a:t>Bootstrap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62171" y="8530769"/>
            <a:ext cx="1724377" cy="554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2"/>
              </a:lnSpc>
              <a:spcBef>
                <a:spcPct val="0"/>
              </a:spcBef>
            </a:pPr>
            <a:r>
              <a:rPr lang="en-US" sz="3272" dirty="0">
                <a:solidFill>
                  <a:srgbClr val="1A401F"/>
                </a:solidFill>
                <a:latin typeface="Montserrat Bold"/>
              </a:rPr>
              <a:t>Express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83238" y="8530769"/>
            <a:ext cx="1765643" cy="55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2"/>
              </a:lnSpc>
              <a:spcBef>
                <a:spcPct val="0"/>
              </a:spcBef>
            </a:pPr>
            <a:r>
              <a:rPr lang="en-US" sz="3272">
                <a:solidFill>
                  <a:srgbClr val="1A401F"/>
                </a:solidFill>
                <a:latin typeface="Montserrat Bold"/>
              </a:rPr>
              <a:t>Node 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2743" y="5756920"/>
            <a:ext cx="2056899" cy="43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B0BF9D"/>
                </a:solidFill>
                <a:latin typeface="Montserrat Bold"/>
              </a:rPr>
              <a:t>DATABASE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95717" y="5756920"/>
            <a:ext cx="2078885" cy="43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B0BF9D"/>
                </a:solidFill>
                <a:latin typeface="Montserrat Bold"/>
              </a:rPr>
              <a:t>FRONTEND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33623" y="8971280"/>
            <a:ext cx="1752925" cy="43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B0BF9D"/>
                </a:solidFill>
                <a:latin typeface="Montserrat Bold"/>
              </a:rPr>
              <a:t>BACKEND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46630" y="8971280"/>
            <a:ext cx="2697970" cy="43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B0BF9D"/>
                </a:solidFill>
                <a:latin typeface="Montserrat Bold"/>
              </a:rPr>
              <a:t>ENVIRONMENT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25600" y="6189317"/>
            <a:ext cx="2379260" cy="890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B0BF9D"/>
                </a:solidFill>
                <a:latin typeface="Montserrat Bold"/>
              </a:rPr>
              <a:t>FRONTEND</a:t>
            </a:r>
            <a:br>
              <a:rPr lang="en-US" sz="2600" dirty="0">
                <a:solidFill>
                  <a:srgbClr val="B0BF9D"/>
                </a:solidFill>
                <a:latin typeface="Montserrat Bold"/>
              </a:rPr>
            </a:br>
            <a:r>
              <a:rPr lang="en-US" sz="2600" dirty="0">
                <a:solidFill>
                  <a:srgbClr val="B0BF9D"/>
                </a:solidFill>
                <a:latin typeface="Montserrat Bold"/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1772900" y="1028700"/>
            <a:ext cx="5805523" cy="8229600"/>
            <a:chOff x="0" y="0"/>
            <a:chExt cx="6719356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19356" cy="9525000"/>
            </a:xfrm>
            <a:custGeom>
              <a:avLst/>
              <a:gdLst/>
              <a:ahLst/>
              <a:cxnLst/>
              <a:rect l="l" t="t" r="r" b="b"/>
              <a:pathLst>
                <a:path w="6719356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28458" y="0"/>
                    <a:pt x="510671" y="0"/>
                  </a:cubicBezTo>
                  <a:lnTo>
                    <a:pt x="6208685" y="0"/>
                  </a:lnTo>
                  <a:cubicBezTo>
                    <a:pt x="6490898" y="0"/>
                    <a:pt x="6719356" y="217170"/>
                    <a:pt x="6719356" y="482600"/>
                  </a:cubicBezTo>
                  <a:lnTo>
                    <a:pt x="6719356" y="9042400"/>
                  </a:lnTo>
                  <a:cubicBezTo>
                    <a:pt x="6719356" y="9309100"/>
                    <a:pt x="6490898" y="9525000"/>
                    <a:pt x="6208685" y="9525000"/>
                  </a:cubicBezTo>
                  <a:lnTo>
                    <a:pt x="510671" y="9525000"/>
                  </a:lnTo>
                  <a:cubicBezTo>
                    <a:pt x="229802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4521" r="-452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8574" r="-1857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858035" y="1095375"/>
            <a:ext cx="8523401" cy="2305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Future </a:t>
            </a:r>
            <a:r>
              <a:rPr lang="en-US" sz="800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Enhancements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8035" y="4135789"/>
            <a:ext cx="9706081" cy="365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921" lvl="1" indent="-319961" algn="l">
              <a:lnSpc>
                <a:spcPts val="7409"/>
              </a:lnSpc>
              <a:buFont typeface="Arial"/>
              <a:buChar char="•"/>
            </a:pPr>
            <a:r>
              <a:rPr lang="en-US" sz="2963" spc="17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AI-recommendation system and chat-bot</a:t>
            </a:r>
          </a:p>
          <a:p>
            <a:pPr marL="639921" lvl="1" indent="-319961" algn="l">
              <a:lnSpc>
                <a:spcPts val="7409"/>
              </a:lnSpc>
              <a:buFont typeface="Arial"/>
              <a:buChar char="•"/>
            </a:pPr>
            <a:r>
              <a:rPr lang="en-US" sz="2963" spc="17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Customer verification</a:t>
            </a:r>
          </a:p>
          <a:p>
            <a:pPr marL="639921" lvl="1" indent="-319961" algn="l">
              <a:lnSpc>
                <a:spcPts val="7409"/>
              </a:lnSpc>
              <a:buFont typeface="Arial"/>
              <a:buChar char="•"/>
            </a:pPr>
            <a:r>
              <a:rPr lang="en-US" sz="2963" spc="17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Review system</a:t>
            </a:r>
          </a:p>
          <a:p>
            <a:pPr marL="639921" lvl="1" indent="-319961" algn="l">
              <a:lnSpc>
                <a:spcPts val="7409"/>
              </a:lnSpc>
              <a:buFont typeface="Arial"/>
              <a:buChar char="•"/>
            </a:pPr>
            <a:r>
              <a:rPr lang="en-US" sz="2963" spc="17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Credit &amp; Rewards System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1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8574" r="-1857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" y="1095375"/>
            <a:ext cx="18287999" cy="11637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WHO </a:t>
            </a:r>
            <a:r>
              <a:rPr lang="en-US" sz="800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WE</a:t>
            </a:r>
            <a:r>
              <a:rPr lang="en-US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 ARE</a:t>
            </a:r>
            <a:endParaRPr lang="en-US" sz="8000" dirty="0">
              <a:solidFill>
                <a:srgbClr val="1A401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a On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8035" y="4135789"/>
            <a:ext cx="9706081" cy="8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921" lvl="1" indent="-319961" algn="l">
              <a:lnSpc>
                <a:spcPts val="7409"/>
              </a:lnSpc>
              <a:buFont typeface="Arial"/>
              <a:buChar char="•"/>
            </a:pPr>
            <a:endParaRPr lang="en-US" sz="2963" u="none" spc="177" dirty="0">
              <a:solidFill>
                <a:srgbClr val="FFFFFF"/>
              </a:solidFill>
              <a:latin typeface="Montserrat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1A9533-AD88-4C85-BB18-269E45C9D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11" y="3523656"/>
            <a:ext cx="3239689" cy="3239689"/>
          </a:xfrm>
          <a:prstGeom prst="ellipse">
            <a:avLst/>
          </a:prstGeom>
          <a:ln w="76200">
            <a:solidFill>
              <a:srgbClr val="1A4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9B888A-95A6-4BD3-8423-77BFB8FC8E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23656"/>
            <a:ext cx="3239689" cy="3239689"/>
          </a:xfrm>
          <a:prstGeom prst="ellipse">
            <a:avLst/>
          </a:prstGeom>
          <a:ln w="76200">
            <a:solidFill>
              <a:srgbClr val="1A4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A9A8E-7FBC-46D0-9F4E-B63A6D0718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t="11036" r="19220" b="28556"/>
          <a:stretch/>
        </p:blipFill>
        <p:spPr>
          <a:xfrm>
            <a:off x="9703080" y="3523656"/>
            <a:ext cx="3240000" cy="3240000"/>
          </a:xfrm>
          <a:prstGeom prst="ellipse">
            <a:avLst/>
          </a:prstGeom>
          <a:ln w="76200">
            <a:solidFill>
              <a:srgbClr val="1A4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0F5D12-8703-409A-B100-A61BA16FD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3503662"/>
            <a:ext cx="3279676" cy="3279676"/>
          </a:xfrm>
          <a:prstGeom prst="ellipse">
            <a:avLst/>
          </a:prstGeom>
          <a:ln w="76200">
            <a:solidFill>
              <a:srgbClr val="1A4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EE94DE-85F5-4A09-96E4-3DDB2737403C}"/>
              </a:ext>
            </a:extLst>
          </p:cNvPr>
          <p:cNvSpPr txBox="1"/>
          <p:nvPr/>
        </p:nvSpPr>
        <p:spPr>
          <a:xfrm>
            <a:off x="990599" y="7094587"/>
            <a:ext cx="323968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spc="48" dirty="0">
                <a:solidFill>
                  <a:srgbClr val="FFFFFF"/>
                </a:solidFill>
                <a:latin typeface="Roca One Bold" panose="020B0604020202020204" charset="0"/>
              </a:rPr>
              <a:t>Soumyajit Nag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37C2F-E116-4E43-9424-ABA1E7047034}"/>
              </a:ext>
            </a:extLst>
          </p:cNvPr>
          <p:cNvSpPr txBox="1"/>
          <p:nvPr/>
        </p:nvSpPr>
        <p:spPr>
          <a:xfrm>
            <a:off x="5294710" y="7094587"/>
            <a:ext cx="323968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spc="48" dirty="0">
                <a:solidFill>
                  <a:srgbClr val="FFFFFF"/>
                </a:solidFill>
                <a:latin typeface="Roca One Bold" panose="020B0604020202020204" charset="0"/>
              </a:rPr>
              <a:t>Anirudh Jalan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E62CC-D908-4416-914C-DF99AB0AA24F}"/>
              </a:ext>
            </a:extLst>
          </p:cNvPr>
          <p:cNvSpPr txBox="1"/>
          <p:nvPr/>
        </p:nvSpPr>
        <p:spPr>
          <a:xfrm>
            <a:off x="9753600" y="7094587"/>
            <a:ext cx="323968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spc="48" dirty="0">
                <a:solidFill>
                  <a:srgbClr val="FFFFFF"/>
                </a:solidFill>
                <a:latin typeface="Roca One Bold" panose="020B0604020202020204" charset="0"/>
              </a:rPr>
              <a:t>Srijan Singh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B980F-B059-4B58-A00F-5C3FCD18788E}"/>
              </a:ext>
            </a:extLst>
          </p:cNvPr>
          <p:cNvSpPr txBox="1"/>
          <p:nvPr/>
        </p:nvSpPr>
        <p:spPr>
          <a:xfrm>
            <a:off x="14040793" y="7094587"/>
            <a:ext cx="323968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spc="48" dirty="0">
                <a:solidFill>
                  <a:srgbClr val="FFFFFF"/>
                </a:solidFill>
                <a:latin typeface="Roca One Bold" panose="020B0604020202020204" charset="0"/>
              </a:rPr>
              <a:t>Ishita Ghosh</a:t>
            </a:r>
          </a:p>
        </p:txBody>
      </p:sp>
    </p:spTree>
    <p:extLst>
      <p:ext uri="{BB962C8B-B14F-4D97-AF65-F5344CB8AC3E}">
        <p14:creationId xmlns:p14="http://schemas.microsoft.com/office/powerpoint/2010/main" val="2874125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06551" y="1028700"/>
            <a:ext cx="5486400" cy="822960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570" r="-6257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314450" y="2605625"/>
            <a:ext cx="8445361" cy="545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81"/>
              </a:lnSpc>
            </a:pPr>
            <a:r>
              <a:rPr lang="en-US" sz="1431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Thank </a:t>
            </a:r>
            <a:r>
              <a:rPr lang="en-US" sz="14311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you very</a:t>
            </a:r>
            <a:r>
              <a:rPr lang="en-US" sz="1431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 much!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8574" r="-18574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113" y="548357"/>
            <a:ext cx="9977851" cy="153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en-US" sz="8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CONTENTS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30113" y="2963997"/>
            <a:ext cx="2230333" cy="223033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5463251" y="3912873"/>
            <a:ext cx="1048802" cy="903877"/>
          </a:xfrm>
          <a:custGeom>
            <a:avLst/>
            <a:gdLst/>
            <a:ahLst/>
            <a:cxnLst/>
            <a:rect l="l" t="t" r="r" b="b"/>
            <a:pathLst>
              <a:path w="1048802" h="903877">
                <a:moveTo>
                  <a:pt x="0" y="0"/>
                </a:moveTo>
                <a:lnTo>
                  <a:pt x="1048802" y="0"/>
                </a:lnTo>
                <a:lnTo>
                  <a:pt x="1048802" y="903877"/>
                </a:lnTo>
                <a:lnTo>
                  <a:pt x="0" y="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496104" y="4180053"/>
            <a:ext cx="2230333" cy="223033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989445" y="3793516"/>
            <a:ext cx="901006" cy="845307"/>
          </a:xfrm>
          <a:custGeom>
            <a:avLst/>
            <a:gdLst/>
            <a:ahLst/>
            <a:cxnLst/>
            <a:rect l="l" t="t" r="r" b="b"/>
            <a:pathLst>
              <a:path w="901006" h="845307">
                <a:moveTo>
                  <a:pt x="0" y="0"/>
                </a:moveTo>
                <a:lnTo>
                  <a:pt x="901006" y="0"/>
                </a:lnTo>
                <a:lnTo>
                  <a:pt x="901006" y="845307"/>
                </a:lnTo>
                <a:lnTo>
                  <a:pt x="0" y="845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70349">
            <a:off x="2567512" y="4218332"/>
            <a:ext cx="1065455" cy="999591"/>
          </a:xfrm>
          <a:custGeom>
            <a:avLst/>
            <a:gdLst/>
            <a:ahLst/>
            <a:cxnLst/>
            <a:rect l="l" t="t" r="r" b="b"/>
            <a:pathLst>
              <a:path w="1065455" h="999591">
                <a:moveTo>
                  <a:pt x="0" y="0"/>
                </a:moveTo>
                <a:lnTo>
                  <a:pt x="1065456" y="0"/>
                </a:lnTo>
                <a:lnTo>
                  <a:pt x="1065456" y="999591"/>
                </a:lnTo>
                <a:lnTo>
                  <a:pt x="0" y="999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987652" y="2271485"/>
            <a:ext cx="2230333" cy="223033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95417" y="3793516"/>
            <a:ext cx="2230333" cy="223033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50543" y="3736366"/>
            <a:ext cx="1589473" cy="62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01/</a:t>
            </a:r>
          </a:p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76093" y="4822957"/>
            <a:ext cx="1927504" cy="9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02/</a:t>
            </a:r>
          </a:p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Pollution from Daily Products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88228" y="2857449"/>
            <a:ext cx="1462333" cy="9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03/</a:t>
            </a:r>
          </a:p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Introducing Green Cart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440421" y="6563117"/>
            <a:ext cx="2230333" cy="223033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" name="Freeform 26"/>
          <p:cNvSpPr/>
          <p:nvPr/>
        </p:nvSpPr>
        <p:spPr>
          <a:xfrm>
            <a:off x="12373559" y="7511993"/>
            <a:ext cx="1048802" cy="903877"/>
          </a:xfrm>
          <a:custGeom>
            <a:avLst/>
            <a:gdLst/>
            <a:ahLst/>
            <a:cxnLst/>
            <a:rect l="l" t="t" r="r" b="b"/>
            <a:pathLst>
              <a:path w="1048802" h="903877">
                <a:moveTo>
                  <a:pt x="0" y="0"/>
                </a:moveTo>
                <a:lnTo>
                  <a:pt x="1048802" y="0"/>
                </a:lnTo>
                <a:lnTo>
                  <a:pt x="1048802" y="903877"/>
                </a:lnTo>
                <a:lnTo>
                  <a:pt x="0" y="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406412" y="7779174"/>
            <a:ext cx="2230333" cy="223033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4899752" y="7392636"/>
            <a:ext cx="901006" cy="845307"/>
          </a:xfrm>
          <a:custGeom>
            <a:avLst/>
            <a:gdLst/>
            <a:ahLst/>
            <a:cxnLst/>
            <a:rect l="l" t="t" r="r" b="b"/>
            <a:pathLst>
              <a:path w="901006" h="845307">
                <a:moveTo>
                  <a:pt x="0" y="0"/>
                </a:moveTo>
                <a:lnTo>
                  <a:pt x="901006" y="0"/>
                </a:lnTo>
                <a:lnTo>
                  <a:pt x="901006" y="845307"/>
                </a:lnTo>
                <a:lnTo>
                  <a:pt x="0" y="845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1070349">
            <a:off x="9477820" y="7817453"/>
            <a:ext cx="1065455" cy="999591"/>
          </a:xfrm>
          <a:custGeom>
            <a:avLst/>
            <a:gdLst/>
            <a:ahLst/>
            <a:cxnLst/>
            <a:rect l="l" t="t" r="r" b="b"/>
            <a:pathLst>
              <a:path w="1065455" h="999591">
                <a:moveTo>
                  <a:pt x="0" y="0"/>
                </a:moveTo>
                <a:lnTo>
                  <a:pt x="1065455" y="0"/>
                </a:lnTo>
                <a:lnTo>
                  <a:pt x="1065455" y="999590"/>
                </a:lnTo>
                <a:lnTo>
                  <a:pt x="0" y="999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2897960" y="5870605"/>
            <a:ext cx="2230333" cy="223033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605724" y="7392636"/>
            <a:ext cx="2230333" cy="223033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760850" y="7345011"/>
            <a:ext cx="1589473" cy="62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17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05/</a:t>
            </a:r>
          </a:p>
          <a:p>
            <a:pPr algn="ctr">
              <a:lnSpc>
                <a:spcPts val="2422"/>
              </a:lnSpc>
            </a:pPr>
            <a:r>
              <a:rPr lang="en-US" sz="17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Green Tour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39200" y="4436034"/>
            <a:ext cx="1927504" cy="9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17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04/</a:t>
            </a:r>
          </a:p>
          <a:p>
            <a:pPr algn="ctr">
              <a:lnSpc>
                <a:spcPts val="2422"/>
              </a:lnSpc>
            </a:pPr>
            <a:r>
              <a:rPr lang="en-US" sz="17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 The Green Cart Experience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437419" y="6505967"/>
            <a:ext cx="1151414" cy="9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07/</a:t>
            </a:r>
          </a:p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Our Tech Stack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944566" y="8020146"/>
            <a:ext cx="1552649" cy="9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08/</a:t>
            </a:r>
          </a:p>
          <a:p>
            <a:pPr algn="ctr">
              <a:lnSpc>
                <a:spcPts val="2422"/>
              </a:lnSpc>
            </a:pPr>
            <a:r>
              <a:rPr lang="en-US" sz="17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Future Enhancements</a:t>
            </a:r>
          </a:p>
        </p:txBody>
      </p:sp>
      <p:sp>
        <p:nvSpPr>
          <p:cNvPr id="42" name="Freeform 42"/>
          <p:cNvSpPr/>
          <p:nvPr/>
        </p:nvSpPr>
        <p:spPr>
          <a:xfrm rot="-2304117">
            <a:off x="8695417" y="5796246"/>
            <a:ext cx="1048802" cy="903877"/>
          </a:xfrm>
          <a:custGeom>
            <a:avLst/>
            <a:gdLst/>
            <a:ahLst/>
            <a:cxnLst/>
            <a:rect l="l" t="t" r="r" b="b"/>
            <a:pathLst>
              <a:path w="1048802" h="903877">
                <a:moveTo>
                  <a:pt x="0" y="0"/>
                </a:moveTo>
                <a:lnTo>
                  <a:pt x="1048802" y="0"/>
                </a:lnTo>
                <a:lnTo>
                  <a:pt x="1048802" y="903877"/>
                </a:lnTo>
                <a:lnTo>
                  <a:pt x="0" y="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7"/>
              <a:stretch>
                <a:fillRect l="-18574" r="-18574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0791751" y="8398434"/>
            <a:ext cx="1552649" cy="9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17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06/</a:t>
            </a:r>
          </a:p>
          <a:p>
            <a:pPr algn="ctr">
              <a:lnSpc>
                <a:spcPts val="2422"/>
              </a:lnSpc>
            </a:pPr>
            <a:r>
              <a:rPr lang="en-US" sz="17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tton"/>
              </a:rPr>
              <a:t>Eco Friendly vs Sustainable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9302876" y="1301876"/>
            <a:ext cx="10287000" cy="7683248"/>
          </a:xfrm>
          <a:custGeom>
            <a:avLst/>
            <a:gdLst/>
            <a:ahLst/>
            <a:cxnLst/>
            <a:rect l="l" t="t" r="r" b="b"/>
            <a:pathLst>
              <a:path w="10287000" h="7683248">
                <a:moveTo>
                  <a:pt x="0" y="0"/>
                </a:moveTo>
                <a:lnTo>
                  <a:pt x="10287000" y="0"/>
                </a:lnTo>
                <a:lnTo>
                  <a:pt x="10287000" y="7683248"/>
                </a:lnTo>
                <a:lnTo>
                  <a:pt x="0" y="7683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655" r="-1712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39745" y="604182"/>
            <a:ext cx="7279026" cy="230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9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Isn't it Getting </a:t>
            </a:r>
            <a:r>
              <a:rPr lang="en-US" sz="7999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Hotter?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2500" y="2664537"/>
            <a:ext cx="8601767" cy="64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5159"/>
              </a:lnSpc>
              <a:buFont typeface="Arial"/>
              <a:buChar char="•"/>
            </a:pPr>
            <a:r>
              <a:rPr lang="en-US" sz="2399" spc="14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Hav</a:t>
            </a:r>
            <a:r>
              <a:rPr lang="en-US" sz="2399" u="none" spc="14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e you noticed how each summer feels hotter than the last?</a:t>
            </a:r>
          </a:p>
          <a:p>
            <a:pPr marL="518157" lvl="1" indent="-259078" algn="just">
              <a:lnSpc>
                <a:spcPts val="5159"/>
              </a:lnSpc>
              <a:buFont typeface="Arial"/>
              <a:buChar char="•"/>
            </a:pPr>
            <a:r>
              <a:rPr lang="en-US" sz="2399" u="none" spc="14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Global temperatures are rising at an alarming rate. But why?</a:t>
            </a:r>
          </a:p>
          <a:p>
            <a:pPr marL="518157" lvl="1" indent="-259078" algn="just">
              <a:lnSpc>
                <a:spcPts val="4799"/>
              </a:lnSpc>
              <a:buFont typeface="Arial"/>
              <a:buChar char="•"/>
            </a:pPr>
            <a:r>
              <a:rPr lang="en-US" sz="2399" u="none" spc="14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The primary cause is global warming, driven by human activities such as pollution and deforestation.</a:t>
            </a:r>
          </a:p>
          <a:p>
            <a:pPr marL="518157" lvl="1" indent="-259078" algn="just">
              <a:lnSpc>
                <a:spcPts val="5159"/>
              </a:lnSpc>
              <a:buFont typeface="Arial"/>
              <a:buChar char="•"/>
            </a:pPr>
            <a:r>
              <a:rPr lang="en-US" sz="2399" u="none" spc="14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We can all feel the impact: more frequent heatwaves, rising sea levels, and unpredictable weather patterns.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8574" r="-18574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04738" y="1729092"/>
            <a:ext cx="7076553" cy="7118615"/>
            <a:chOff x="0" y="0"/>
            <a:chExt cx="9468720" cy="9525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0" y="0"/>
              <a:ext cx="9468720" cy="9525000"/>
            </a:xfrm>
            <a:custGeom>
              <a:avLst/>
              <a:gdLst/>
              <a:ahLst/>
              <a:cxnLst/>
              <a:rect l="l" t="t" r="r" b="b"/>
              <a:pathLst>
                <a:path w="946872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321937" y="0"/>
                    <a:pt x="719623" y="0"/>
                  </a:cubicBezTo>
                  <a:lnTo>
                    <a:pt x="8749098" y="0"/>
                  </a:lnTo>
                  <a:cubicBezTo>
                    <a:pt x="9146784" y="0"/>
                    <a:pt x="9468720" y="217170"/>
                    <a:pt x="9468720" y="482600"/>
                  </a:cubicBezTo>
                  <a:lnTo>
                    <a:pt x="9468720" y="9042400"/>
                  </a:lnTo>
                  <a:cubicBezTo>
                    <a:pt x="9468720" y="9309100"/>
                    <a:pt x="9146784" y="9525000"/>
                    <a:pt x="8749098" y="9525000"/>
                  </a:cubicBezTo>
                  <a:lnTo>
                    <a:pt x="719623" y="9525000"/>
                  </a:lnTo>
                  <a:cubicBezTo>
                    <a:pt x="32383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43" r="-226" b="-829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55591" y="956485"/>
            <a:ext cx="10308084" cy="243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34"/>
              </a:lnSpc>
              <a:spcBef>
                <a:spcPct val="0"/>
              </a:spcBef>
            </a:pPr>
            <a:r>
              <a:rPr lang="en-US" sz="8499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Pollution </a:t>
            </a:r>
            <a:r>
              <a:rPr lang="en-US" sz="84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from Daily </a:t>
            </a:r>
            <a:r>
              <a:rPr lang="en-US" sz="8499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Products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566" y="3397454"/>
            <a:ext cx="9452271" cy="515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200"/>
              </a:lnSpc>
              <a:buFont typeface="Arial"/>
              <a:buChar char="•"/>
            </a:pPr>
            <a:r>
              <a:rPr lang="en-US" sz="2400" spc="144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"Ou</a:t>
            </a:r>
            <a:r>
              <a:rPr lang="en-US" sz="2400" u="none" spc="144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r everyday products, from plastic bottles to fossil fuels, contribute significantly to environmental pollution."</a:t>
            </a:r>
          </a:p>
          <a:p>
            <a:pPr algn="just">
              <a:lnSpc>
                <a:spcPts val="1575"/>
              </a:lnSpc>
            </a:pPr>
            <a:endParaRPr lang="en-US" sz="2400" u="none" spc="144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marL="518160" lvl="1" indent="-259080" algn="just">
              <a:lnSpc>
                <a:spcPts val="4200"/>
              </a:lnSpc>
              <a:buFont typeface="Arial"/>
              <a:buChar char="•"/>
            </a:pPr>
            <a:r>
              <a:rPr lang="en-US" sz="2400" u="none" spc="144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"These products release harmful chemicals and greenhouse gases into the environment, exacerbating global warming."</a:t>
            </a:r>
          </a:p>
          <a:p>
            <a:pPr algn="just">
              <a:lnSpc>
                <a:spcPts val="1575"/>
              </a:lnSpc>
            </a:pPr>
            <a:endParaRPr lang="en-US" sz="2400" u="none" spc="144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  <a:p>
            <a:pPr marL="518160" lvl="1" indent="-259080" algn="just">
              <a:lnSpc>
                <a:spcPts val="4200"/>
              </a:lnSpc>
              <a:buFont typeface="Arial"/>
              <a:buChar char="•"/>
            </a:pPr>
            <a:r>
              <a:rPr lang="en-US" sz="2400" u="none" spc="144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"Plastic waste clogs our oceans, harming marine life, while fossil fuel emissions contribute to air pollution and climate change."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8574" r="-18574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16538" y="3416791"/>
            <a:ext cx="7253636" cy="5561722"/>
            <a:chOff x="0" y="0"/>
            <a:chExt cx="13273807" cy="101776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3807" cy="10177684"/>
            </a:xfrm>
            <a:custGeom>
              <a:avLst/>
              <a:gdLst/>
              <a:ahLst/>
              <a:cxnLst/>
              <a:rect l="l" t="t" r="r" b="b"/>
              <a:pathLst>
                <a:path w="13273807" h="10177684">
                  <a:moveTo>
                    <a:pt x="0" y="9662015"/>
                  </a:moveTo>
                  <a:lnTo>
                    <a:pt x="0" y="515669"/>
                  </a:lnTo>
                  <a:cubicBezTo>
                    <a:pt x="0" y="230694"/>
                    <a:pt x="451309" y="0"/>
                    <a:pt x="1008809" y="0"/>
                  </a:cubicBezTo>
                  <a:lnTo>
                    <a:pt x="12264998" y="0"/>
                  </a:lnTo>
                  <a:cubicBezTo>
                    <a:pt x="12822497" y="0"/>
                    <a:pt x="13273807" y="232051"/>
                    <a:pt x="13273807" y="515669"/>
                  </a:cubicBezTo>
                  <a:lnTo>
                    <a:pt x="13273807" y="9662015"/>
                  </a:lnTo>
                  <a:cubicBezTo>
                    <a:pt x="13273807" y="9946990"/>
                    <a:pt x="12822497" y="10177684"/>
                    <a:pt x="12264998" y="10177684"/>
                  </a:cubicBezTo>
                  <a:lnTo>
                    <a:pt x="1008809" y="10177684"/>
                  </a:lnTo>
                  <a:cubicBezTo>
                    <a:pt x="453964" y="10177684"/>
                    <a:pt x="0" y="9946990"/>
                    <a:pt x="0" y="9662015"/>
                  </a:cubicBezTo>
                  <a:close/>
                </a:path>
              </a:pathLst>
            </a:custGeom>
            <a:blipFill>
              <a:blip r:embed="rId3"/>
              <a:stretch>
                <a:fillRect l="-4163" r="-416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88093" y="844853"/>
            <a:ext cx="9397118" cy="272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44"/>
              </a:lnSpc>
            </a:pPr>
            <a:r>
              <a:rPr lang="en-US" sz="94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Introducing </a:t>
            </a:r>
            <a:r>
              <a:rPr lang="en-US" sz="9499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GreenCart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8574" r="-1857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5817" y="3883644"/>
            <a:ext cx="9840722" cy="564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696" lvl="1" indent="-264848" algn="l">
              <a:lnSpc>
                <a:spcPts val="5127"/>
              </a:lnSpc>
              <a:buFont typeface="Arial"/>
              <a:buChar char="•"/>
            </a:pPr>
            <a:r>
              <a:rPr lang="en-US" sz="2453" spc="14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</a:rPr>
              <a:t>G</a:t>
            </a:r>
            <a:r>
              <a:rPr lang="en-US" sz="2453" u="none" spc="14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</a:rPr>
              <a:t>reen Cart is an e-commerce platform focused solely on sustainable and eco-friendly products."</a:t>
            </a:r>
          </a:p>
          <a:p>
            <a:pPr algn="l">
              <a:lnSpc>
                <a:spcPts val="5127"/>
              </a:lnSpc>
            </a:pPr>
            <a:endParaRPr lang="en-US" sz="2453" u="none" spc="147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</a:endParaRPr>
          </a:p>
          <a:p>
            <a:pPr marL="529696" lvl="1" indent="-264848" algn="l">
              <a:lnSpc>
                <a:spcPts val="5127"/>
              </a:lnSpc>
              <a:buFont typeface="Arial"/>
              <a:buChar char="•"/>
            </a:pPr>
            <a:r>
              <a:rPr lang="en-US" sz="2453" u="none" spc="14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</a:rPr>
              <a:t>Unlike major e-commerce giants like Flipkart, Amazon, Alibaba, etc. which offer an overwhelming variety of products, Green Cart provides a curated selection aimed at reducing negative impact on environment.</a:t>
            </a:r>
          </a:p>
          <a:p>
            <a:pPr marL="0" lvl="0" indent="0" algn="l">
              <a:lnSpc>
                <a:spcPts val="3042"/>
              </a:lnSpc>
              <a:spcBef>
                <a:spcPct val="0"/>
              </a:spcBef>
            </a:pPr>
            <a:endParaRPr lang="en-US" sz="2453" u="none" spc="147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86483"/>
              </p:ext>
            </p:extLst>
          </p:nvPr>
        </p:nvGraphicFramePr>
        <p:xfrm>
          <a:off x="1114425" y="2314856"/>
          <a:ext cx="11082194" cy="7248244"/>
        </p:xfrm>
        <a:graphic>
          <a:graphicData uri="http://schemas.openxmlformats.org/drawingml/2006/table">
            <a:tbl>
              <a:tblPr/>
              <a:tblGrid>
                <a:gridCol w="260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8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2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60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F5B3B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orwester"/>
                        </a:rPr>
                        <a:t>Feature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F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5B3B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orwester"/>
                        </a:rPr>
                        <a:t>GREENCART</a:t>
                      </a:r>
                      <a:endParaRPr lang="en-US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F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F5B3B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orwester"/>
                        </a:rPr>
                        <a:t>Others</a:t>
                      </a:r>
                      <a:endParaRPr lang="en-US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94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Product Selection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Curated, sustainable products</a:t>
                      </a:r>
                      <a:endParaRPr lang="en-US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Overwhelming variety</a:t>
                      </a:r>
                      <a:endParaRPr lang="en-US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691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Educational Resources</a:t>
                      </a:r>
                      <a:endParaRPr lang="en-US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Blogs &amp; guides</a:t>
                      </a:r>
                      <a:endParaRPr lang="en-US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Focus on sales</a:t>
                      </a:r>
                      <a:endParaRPr lang="en-US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336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Sustainability</a:t>
                      </a:r>
                      <a:endParaRPr lang="en-US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100% sustainable</a:t>
                      </a:r>
                      <a:endParaRPr lang="en-US" sz="11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Minimal sustainable options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299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Shopping Experience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Streamlined, focused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va Sans"/>
                        </a:rPr>
                        <a:t>Distracting, aggressive marketing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0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2410834" y="2200345"/>
            <a:ext cx="5486400" cy="7432493"/>
            <a:chOff x="0" y="0"/>
            <a:chExt cx="6350000" cy="8602422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6350000" cy="8602422"/>
            </a:xfrm>
            <a:custGeom>
              <a:avLst/>
              <a:gdLst/>
              <a:ahLst/>
              <a:cxnLst/>
              <a:rect l="l" t="t" r="r" b="b"/>
              <a:pathLst>
                <a:path w="6350000" h="8602422">
                  <a:moveTo>
                    <a:pt x="6350000" y="8166566"/>
                  </a:moveTo>
                  <a:lnTo>
                    <a:pt x="6350000" y="435856"/>
                  </a:lnTo>
                  <a:cubicBezTo>
                    <a:pt x="6350000" y="194988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196135"/>
                    <a:pt x="0" y="435856"/>
                  </a:cubicBezTo>
                  <a:lnTo>
                    <a:pt x="0" y="8166566"/>
                  </a:lnTo>
                  <a:cubicBezTo>
                    <a:pt x="0" y="8407434"/>
                    <a:pt x="215900" y="8602422"/>
                    <a:pt x="482600" y="8602422"/>
                  </a:cubicBezTo>
                  <a:lnTo>
                    <a:pt x="5867400" y="8602422"/>
                  </a:lnTo>
                  <a:cubicBezTo>
                    <a:pt x="6132830" y="8602422"/>
                    <a:pt x="6350000" y="8407434"/>
                    <a:pt x="6350000" y="8166566"/>
                  </a:cubicBezTo>
                  <a:close/>
                </a:path>
              </a:pathLst>
            </a:custGeom>
            <a:blipFill>
              <a:blip r:embed="rId3"/>
              <a:stretch>
                <a:fillRect l="-14591" t="-10964" r="-3573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114425" y="693225"/>
            <a:ext cx="15766935" cy="101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5"/>
              </a:lnSpc>
            </a:pPr>
            <a:r>
              <a:rPr lang="en-US" sz="704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WHAT </a:t>
            </a:r>
            <a:r>
              <a:rPr lang="en-US" sz="7041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GREENCART</a:t>
            </a:r>
            <a:r>
              <a:rPr lang="en-US" sz="704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 DOES </a:t>
            </a:r>
            <a:r>
              <a:rPr lang="en-US" sz="7041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BETTER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8574" r="-18574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6729" y="1648546"/>
            <a:ext cx="11859845" cy="316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6"/>
              </a:lnSpc>
              <a:spcBef>
                <a:spcPct val="0"/>
              </a:spcBef>
            </a:pPr>
            <a:r>
              <a:rPr lang="en-US" sz="259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/>
              </a:rPr>
              <a:t>Our website offers a seamless user experience designed to promote sustainability.</a:t>
            </a:r>
          </a:p>
          <a:p>
            <a:pPr algn="just">
              <a:lnSpc>
                <a:spcPts val="3636"/>
              </a:lnSpc>
              <a:spcBef>
                <a:spcPct val="0"/>
              </a:spcBef>
            </a:pPr>
            <a:endParaRPr lang="en-US" sz="2597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/>
            </a:endParaRPr>
          </a:p>
          <a:p>
            <a:pPr algn="just">
              <a:lnSpc>
                <a:spcPts val="3636"/>
              </a:lnSpc>
              <a:spcBef>
                <a:spcPct val="0"/>
              </a:spcBef>
            </a:pPr>
            <a:r>
              <a:rPr lang="en-US" sz="259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/>
              </a:rPr>
              <a:t>Key features include an easy-to-navigate menu, various product categories, simple login and signup processes, and a streamlined cart functionality.</a:t>
            </a:r>
          </a:p>
          <a:p>
            <a:pPr algn="just">
              <a:lnSpc>
                <a:spcPts val="3216"/>
              </a:lnSpc>
              <a:spcBef>
                <a:spcPct val="0"/>
              </a:spcBef>
            </a:pPr>
            <a:endParaRPr lang="en-US" sz="2597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6729" y="244563"/>
            <a:ext cx="12268919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70"/>
              </a:lnSpc>
              <a:spcBef>
                <a:spcPct val="0"/>
              </a:spcBef>
            </a:pPr>
            <a:r>
              <a:rPr lang="en-US" sz="75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"/>
              </a:rPr>
              <a:t>The </a:t>
            </a:r>
            <a:r>
              <a:rPr lang="en-US" sz="755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"/>
              </a:rPr>
              <a:t>GreenCart</a:t>
            </a:r>
            <a:r>
              <a:rPr lang="en-US" sz="75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"/>
              </a:rPr>
              <a:t> Experience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71678" y="4919791"/>
            <a:ext cx="6942616" cy="398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176"/>
              </a:lnSpc>
              <a:buFont typeface="Arial"/>
              <a:buChar char="•"/>
            </a:pPr>
            <a:r>
              <a:rPr lang="en-US" sz="240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Menu: 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Intuitive and easy to navigate.</a:t>
            </a:r>
          </a:p>
          <a:p>
            <a:pPr algn="l">
              <a:lnSpc>
                <a:spcPts val="2088"/>
              </a:lnSpc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old"/>
            </a:endParaRPr>
          </a:p>
          <a:p>
            <a:pPr marL="518160" lvl="1" indent="-259080" algn="l">
              <a:lnSpc>
                <a:spcPts val="4176"/>
              </a:lnSpc>
              <a:buFont typeface="Arial"/>
              <a:buChar char="•"/>
            </a:pPr>
            <a:r>
              <a:rPr lang="en-US" sz="240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Categories: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 Clear and focused on sustainability.</a:t>
            </a:r>
          </a:p>
          <a:p>
            <a:pPr algn="l">
              <a:lnSpc>
                <a:spcPts val="2088"/>
              </a:lnSpc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old"/>
            </a:endParaRPr>
          </a:p>
          <a:p>
            <a:pPr marL="518160" lvl="1" indent="-259080" algn="l">
              <a:lnSpc>
                <a:spcPts val="4176"/>
              </a:lnSpc>
              <a:buFont typeface="Arial"/>
              <a:buChar char="•"/>
            </a:pPr>
            <a:r>
              <a:rPr lang="en-US" sz="240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Login/Signup: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 Simple and quick process.</a:t>
            </a:r>
          </a:p>
          <a:p>
            <a:pPr algn="l">
              <a:lnSpc>
                <a:spcPts val="2088"/>
              </a:lnSpc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old"/>
            </a:endParaRPr>
          </a:p>
          <a:p>
            <a:pPr marL="518160" lvl="1" indent="-259080" algn="l">
              <a:lnSpc>
                <a:spcPts val="4176"/>
              </a:lnSpc>
              <a:buFont typeface="Arial"/>
              <a:buChar char="•"/>
            </a:pPr>
            <a:r>
              <a:rPr lang="en-US" sz="240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Cart: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</a:rPr>
              <a:t> Seamless checkout experience.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8574" r="-1857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735648" y="0"/>
            <a:ext cx="5305230" cy="10287000"/>
            <a:chOff x="0" y="0"/>
            <a:chExt cx="7073640" cy="13716000"/>
          </a:xfrm>
        </p:grpSpPr>
        <p:sp>
          <p:nvSpPr>
            <p:cNvPr id="9" name="Freeform 9"/>
            <p:cNvSpPr/>
            <p:nvPr/>
          </p:nvSpPr>
          <p:spPr>
            <a:xfrm>
              <a:off x="8964" y="0"/>
              <a:ext cx="7064677" cy="3582100"/>
            </a:xfrm>
            <a:custGeom>
              <a:avLst/>
              <a:gdLst/>
              <a:ahLst/>
              <a:cxnLst/>
              <a:rect l="l" t="t" r="r" b="b"/>
              <a:pathLst>
                <a:path w="7064677" h="3582100">
                  <a:moveTo>
                    <a:pt x="0" y="0"/>
                  </a:moveTo>
                  <a:lnTo>
                    <a:pt x="7064676" y="0"/>
                  </a:lnTo>
                  <a:lnTo>
                    <a:pt x="7064676" y="3582100"/>
                  </a:lnTo>
                  <a:lnTo>
                    <a:pt x="0" y="358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19" r="-844" b="-347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7927" y="3582100"/>
              <a:ext cx="7055713" cy="3362550"/>
            </a:xfrm>
            <a:custGeom>
              <a:avLst/>
              <a:gdLst/>
              <a:ahLst/>
              <a:cxnLst/>
              <a:rect l="l" t="t" r="r" b="b"/>
              <a:pathLst>
                <a:path w="7055713" h="3362550">
                  <a:moveTo>
                    <a:pt x="0" y="0"/>
                  </a:moveTo>
                  <a:lnTo>
                    <a:pt x="7055713" y="0"/>
                  </a:lnTo>
                  <a:lnTo>
                    <a:pt x="7055713" y="3362550"/>
                  </a:lnTo>
                  <a:lnTo>
                    <a:pt x="0" y="336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74" b="-147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964" y="6931950"/>
              <a:ext cx="7064677" cy="3371319"/>
            </a:xfrm>
            <a:custGeom>
              <a:avLst/>
              <a:gdLst/>
              <a:ahLst/>
              <a:cxnLst/>
              <a:rect l="l" t="t" r="r" b="b"/>
              <a:pathLst>
                <a:path w="7064677" h="3371319">
                  <a:moveTo>
                    <a:pt x="0" y="0"/>
                  </a:moveTo>
                  <a:lnTo>
                    <a:pt x="7064676" y="0"/>
                  </a:lnTo>
                  <a:lnTo>
                    <a:pt x="7064676" y="3371319"/>
                  </a:lnTo>
                  <a:lnTo>
                    <a:pt x="0" y="337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539" b="-1539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0290569"/>
              <a:ext cx="7073640" cy="3425431"/>
            </a:xfrm>
            <a:custGeom>
              <a:avLst/>
              <a:gdLst/>
              <a:ahLst/>
              <a:cxnLst/>
              <a:rect l="l" t="t" r="r" b="b"/>
              <a:pathLst>
                <a:path w="7073640" h="3425431">
                  <a:moveTo>
                    <a:pt x="0" y="0"/>
                  </a:moveTo>
                  <a:lnTo>
                    <a:pt x="7073640" y="0"/>
                  </a:lnTo>
                  <a:lnTo>
                    <a:pt x="7073640" y="3425431"/>
                  </a:lnTo>
                  <a:lnTo>
                    <a:pt x="0" y="3425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26" r="-355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0" y="4995991"/>
            <a:ext cx="5352602" cy="3836708"/>
            <a:chOff x="0" y="0"/>
            <a:chExt cx="7136803" cy="5115610"/>
          </a:xfrm>
        </p:grpSpPr>
        <p:sp>
          <p:nvSpPr>
            <p:cNvPr id="14" name="Freeform 14"/>
            <p:cNvSpPr/>
            <p:nvPr/>
          </p:nvSpPr>
          <p:spPr>
            <a:xfrm>
              <a:off x="3385573" y="0"/>
              <a:ext cx="3751230" cy="5115610"/>
            </a:xfrm>
            <a:prstGeom prst="roundRect">
              <a:avLst>
                <a:gd name="adj" fmla="val 9391"/>
              </a:avLst>
            </a:prstGeom>
            <a:blipFill>
              <a:blip r:embed="rId8"/>
              <a:stretch>
                <a:fillRect t="-5414" b="-12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760924" cy="5115610"/>
            </a:xfrm>
            <a:prstGeom prst="roundRect">
              <a:avLst>
                <a:gd name="adj" fmla="val 0"/>
              </a:avLst>
            </a:prstGeom>
            <a:blipFill>
              <a:blip r:embed="rId9"/>
              <a:stretch>
                <a:fillRect l="-647" t="-6907" r="-647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1004" y="361781"/>
            <a:ext cx="8958762" cy="5046303"/>
          </a:xfrm>
          <a:prstGeom prst="roundRect">
            <a:avLst>
              <a:gd name="adj" fmla="val 3956"/>
            </a:avLst>
          </a:prstGeom>
          <a:blipFill>
            <a:blip r:embed="rId3"/>
            <a:stretch>
              <a:fillRect/>
            </a:stretch>
          </a:blipFill>
          <a:ln cap="rnd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4" name="Freeform 4"/>
          <p:cNvSpPr/>
          <p:nvPr/>
        </p:nvSpPr>
        <p:spPr>
          <a:xfrm>
            <a:off x="5880356" y="5660738"/>
            <a:ext cx="12016540" cy="4341453"/>
          </a:xfrm>
          <a:prstGeom prst="roundRect">
            <a:avLst>
              <a:gd name="adj" fmla="val 6608"/>
            </a:avLst>
          </a:prstGeom>
          <a:blipFill>
            <a:blip r:embed="rId4"/>
            <a:stretch>
              <a:fillRect t="-118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5" name="TextBox 5"/>
          <p:cNvSpPr txBox="1"/>
          <p:nvPr/>
        </p:nvSpPr>
        <p:spPr>
          <a:xfrm>
            <a:off x="9592491" y="2276298"/>
            <a:ext cx="8695509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0"/>
              </a:lnSpc>
            </a:pPr>
            <a:r>
              <a:rPr lang="en-US" sz="900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Green Tour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18574" r="-1857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58035" y="7263774"/>
            <a:ext cx="4120352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4"/>
              </a:lnSpc>
            </a:pPr>
            <a:r>
              <a:rPr lang="en-US" sz="84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Help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83771" y="4708217"/>
            <a:ext cx="4170612" cy="4152482"/>
            <a:chOff x="0" y="0"/>
            <a:chExt cx="1149303" cy="11443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9303" cy="1144307"/>
            </a:xfrm>
            <a:custGeom>
              <a:avLst/>
              <a:gdLst/>
              <a:ahLst/>
              <a:cxnLst/>
              <a:rect l="l" t="t" r="r" b="b"/>
              <a:pathLst>
                <a:path w="1149303" h="1144307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116463"/>
                  </a:lnTo>
                  <a:cubicBezTo>
                    <a:pt x="1149303" y="1123847"/>
                    <a:pt x="1146370" y="1130930"/>
                    <a:pt x="1141148" y="1136152"/>
                  </a:cubicBezTo>
                  <a:cubicBezTo>
                    <a:pt x="1135926" y="1141373"/>
                    <a:pt x="1128843" y="1144307"/>
                    <a:pt x="1121459" y="1144307"/>
                  </a:cubicBezTo>
                  <a:lnTo>
                    <a:pt x="27845" y="1144307"/>
                  </a:lnTo>
                  <a:cubicBezTo>
                    <a:pt x="20460" y="1144307"/>
                    <a:pt x="13377" y="1141373"/>
                    <a:pt x="8155" y="1136152"/>
                  </a:cubicBezTo>
                  <a:cubicBezTo>
                    <a:pt x="2934" y="1130930"/>
                    <a:pt x="0" y="1123847"/>
                    <a:pt x="0" y="1116463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49303" cy="1182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33617" y="4708217"/>
            <a:ext cx="4170612" cy="4152482"/>
            <a:chOff x="0" y="0"/>
            <a:chExt cx="1149303" cy="1144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9303" cy="1144307"/>
            </a:xfrm>
            <a:custGeom>
              <a:avLst/>
              <a:gdLst/>
              <a:ahLst/>
              <a:cxnLst/>
              <a:rect l="l" t="t" r="r" b="b"/>
              <a:pathLst>
                <a:path w="1149303" h="1144307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116463"/>
                  </a:lnTo>
                  <a:cubicBezTo>
                    <a:pt x="1149303" y="1123847"/>
                    <a:pt x="1146370" y="1130930"/>
                    <a:pt x="1141148" y="1136152"/>
                  </a:cubicBezTo>
                  <a:cubicBezTo>
                    <a:pt x="1135926" y="1141373"/>
                    <a:pt x="1128843" y="1144307"/>
                    <a:pt x="1121459" y="1144307"/>
                  </a:cubicBezTo>
                  <a:lnTo>
                    <a:pt x="27845" y="1144307"/>
                  </a:lnTo>
                  <a:cubicBezTo>
                    <a:pt x="20460" y="1144307"/>
                    <a:pt x="13377" y="1141373"/>
                    <a:pt x="8155" y="1136152"/>
                  </a:cubicBezTo>
                  <a:cubicBezTo>
                    <a:pt x="2934" y="1130930"/>
                    <a:pt x="0" y="1123847"/>
                    <a:pt x="0" y="1116463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49303" cy="1182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587343" y="2097065"/>
            <a:ext cx="1363467" cy="1571720"/>
          </a:xfrm>
          <a:custGeom>
            <a:avLst/>
            <a:gdLst/>
            <a:ahLst/>
            <a:cxnLst/>
            <a:rect l="l" t="t" r="r" b="b"/>
            <a:pathLst>
              <a:path w="1363467" h="1571720">
                <a:moveTo>
                  <a:pt x="0" y="0"/>
                </a:moveTo>
                <a:lnTo>
                  <a:pt x="1363467" y="0"/>
                </a:lnTo>
                <a:lnTo>
                  <a:pt x="1363467" y="1571720"/>
                </a:lnTo>
                <a:lnTo>
                  <a:pt x="0" y="1571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10" name="Freeform 10"/>
          <p:cNvSpPr/>
          <p:nvPr/>
        </p:nvSpPr>
        <p:spPr>
          <a:xfrm>
            <a:off x="13152962" y="2097065"/>
            <a:ext cx="1731922" cy="1571720"/>
          </a:xfrm>
          <a:custGeom>
            <a:avLst/>
            <a:gdLst/>
            <a:ahLst/>
            <a:cxnLst/>
            <a:rect l="l" t="t" r="r" b="b"/>
            <a:pathLst>
              <a:path w="1731922" h="1571720">
                <a:moveTo>
                  <a:pt x="0" y="0"/>
                </a:moveTo>
                <a:lnTo>
                  <a:pt x="1731922" y="0"/>
                </a:lnTo>
                <a:lnTo>
                  <a:pt x="1731922" y="1571720"/>
                </a:lnTo>
                <a:lnTo>
                  <a:pt x="0" y="1571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grpSp>
        <p:nvGrpSpPr>
          <p:cNvPr id="11" name="Group 11"/>
          <p:cNvGrpSpPr/>
          <p:nvPr/>
        </p:nvGrpSpPr>
        <p:grpSpPr>
          <a:xfrm>
            <a:off x="7058694" y="4708217"/>
            <a:ext cx="4170612" cy="4152482"/>
            <a:chOff x="0" y="0"/>
            <a:chExt cx="5560815" cy="5536642"/>
          </a:xfrm>
        </p:grpSpPr>
        <p:sp>
          <p:nvSpPr>
            <p:cNvPr id="12" name="Freeform 12"/>
            <p:cNvSpPr/>
            <p:nvPr/>
          </p:nvSpPr>
          <p:spPr>
            <a:xfrm>
              <a:off x="2780408" y="2756234"/>
              <a:ext cx="2780408" cy="2780408"/>
            </a:xfrm>
            <a:custGeom>
              <a:avLst/>
              <a:gdLst/>
              <a:ahLst/>
              <a:cxnLst/>
              <a:rect l="l" t="t" r="r" b="b"/>
              <a:pathLst>
                <a:path w="2780408" h="2780408">
                  <a:moveTo>
                    <a:pt x="0" y="0"/>
                  </a:moveTo>
                  <a:lnTo>
                    <a:pt x="2780407" y="0"/>
                  </a:lnTo>
                  <a:lnTo>
                    <a:pt x="2780407" y="2780408"/>
                  </a:lnTo>
                  <a:lnTo>
                    <a:pt x="0" y="2780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41945" y="2786092"/>
              <a:ext cx="2720692" cy="2720692"/>
            </a:xfrm>
            <a:custGeom>
              <a:avLst/>
              <a:gdLst/>
              <a:ahLst/>
              <a:cxnLst/>
              <a:rect l="l" t="t" r="r" b="b"/>
              <a:pathLst>
                <a:path w="2720692" h="2720692">
                  <a:moveTo>
                    <a:pt x="0" y="0"/>
                  </a:moveTo>
                  <a:lnTo>
                    <a:pt x="2720691" y="0"/>
                  </a:lnTo>
                  <a:lnTo>
                    <a:pt x="2720691" y="2720692"/>
                  </a:lnTo>
                  <a:lnTo>
                    <a:pt x="0" y="2720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780408" y="7227"/>
              <a:ext cx="2741780" cy="2741780"/>
            </a:xfrm>
            <a:custGeom>
              <a:avLst/>
              <a:gdLst/>
              <a:ahLst/>
              <a:cxnLst/>
              <a:rect l="l" t="t" r="r" b="b"/>
              <a:pathLst>
                <a:path w="2741780" h="2741780">
                  <a:moveTo>
                    <a:pt x="0" y="0"/>
                  </a:moveTo>
                  <a:lnTo>
                    <a:pt x="2741780" y="0"/>
                  </a:lnTo>
                  <a:lnTo>
                    <a:pt x="2741780" y="2741780"/>
                  </a:lnTo>
                  <a:lnTo>
                    <a:pt x="0" y="2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5541" r="-45541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780408" cy="2780408"/>
            </a:xfrm>
            <a:custGeom>
              <a:avLst/>
              <a:gdLst/>
              <a:ahLst/>
              <a:cxnLst/>
              <a:rect l="l" t="t" r="r" b="b"/>
              <a:pathLst>
                <a:path w="2780408" h="2780408">
                  <a:moveTo>
                    <a:pt x="0" y="0"/>
                  </a:moveTo>
                  <a:lnTo>
                    <a:pt x="2780408" y="0"/>
                  </a:lnTo>
                  <a:lnTo>
                    <a:pt x="2780408" y="2780408"/>
                  </a:lnTo>
                  <a:lnTo>
                    <a:pt x="0" y="2780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6760" r="-1676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2183771" y="4001788"/>
            <a:ext cx="4170612" cy="43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48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Classic"/>
              </a:rPr>
              <a:t>ECO FRIENDLY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33617" y="4001788"/>
            <a:ext cx="4170612" cy="43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780"/>
              </a:lnSpc>
              <a:spcBef>
                <a:spcPct val="0"/>
              </a:spcBef>
            </a:pPr>
            <a:r>
              <a:rPr lang="en-US" sz="2700" spc="48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Classic"/>
              </a:rPr>
              <a:t> SUSTAINABLE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8119" y="5129825"/>
            <a:ext cx="3721915" cy="325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4"/>
              </a:lnSpc>
            </a:pPr>
            <a:r>
              <a:rPr lang="en-US" sz="2653" spc="47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Eco-friendly products are designed to reduce immediate environmental harm during production, use, and disposal.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15374" y="4992115"/>
            <a:ext cx="3607099" cy="354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237" spc="4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Sustainable products, on the other hand, consider the entire lifecycle, from raw material extraction to end-of-life disposal, ensuring long-term ecological balance and ethical sourcing.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1563" y="437604"/>
            <a:ext cx="16144875" cy="329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7"/>
              </a:lnSpc>
            </a:pPr>
            <a:r>
              <a:rPr lang="en-US" sz="7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ECO FRIENDLY</a:t>
            </a:r>
          </a:p>
          <a:p>
            <a:pPr algn="ctr">
              <a:lnSpc>
                <a:spcPts val="8547"/>
              </a:lnSpc>
            </a:pPr>
            <a:r>
              <a:rPr lang="en-US" sz="7700" dirty="0">
                <a:solidFill>
                  <a:srgbClr val="D1DB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vs</a:t>
            </a:r>
          </a:p>
          <a:p>
            <a:pPr algn="ctr">
              <a:lnSpc>
                <a:spcPts val="8547"/>
              </a:lnSpc>
            </a:pPr>
            <a:r>
              <a:rPr lang="en-US" sz="7700" dirty="0">
                <a:solidFill>
                  <a:srgbClr val="1A4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a One Bold"/>
              </a:rPr>
              <a:t>SUSTAINABLE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81004" y="8918654"/>
            <a:ext cx="954061" cy="1308487"/>
            <a:chOff x="0" y="0"/>
            <a:chExt cx="6944992" cy="9525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44992" cy="9525000"/>
            </a:xfrm>
            <a:custGeom>
              <a:avLst/>
              <a:gdLst/>
              <a:ahLst/>
              <a:cxnLst/>
              <a:rect l="l" t="t" r="r" b="b"/>
              <a:pathLst>
                <a:path w="6944992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36130" y="0"/>
                    <a:pt x="527819" y="0"/>
                  </a:cubicBezTo>
                  <a:lnTo>
                    <a:pt x="6417172" y="0"/>
                  </a:lnTo>
                  <a:cubicBezTo>
                    <a:pt x="6708862" y="0"/>
                    <a:pt x="6944992" y="217170"/>
                    <a:pt x="6944992" y="482600"/>
                  </a:cubicBezTo>
                  <a:lnTo>
                    <a:pt x="6944992" y="9042400"/>
                  </a:lnTo>
                  <a:cubicBezTo>
                    <a:pt x="6944992" y="9309100"/>
                    <a:pt x="6708862" y="9525000"/>
                    <a:pt x="6417172" y="9525000"/>
                  </a:cubicBezTo>
                  <a:lnTo>
                    <a:pt x="527819" y="9525000"/>
                  </a:lnTo>
                  <a:cubicBezTo>
                    <a:pt x="2375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0"/>
              <a:stretch>
                <a:fillRect l="-18574" r="-18574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452</Words>
  <Application>Microsoft Office PowerPoint</Application>
  <PresentationFormat>Custom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Roca One Bold</vt:lpstr>
      <vt:lpstr>Roca One</vt:lpstr>
      <vt:lpstr>Montserrat Medium</vt:lpstr>
      <vt:lpstr>League Spartan</vt:lpstr>
      <vt:lpstr>Calibri</vt:lpstr>
      <vt:lpstr>Poppins</vt:lpstr>
      <vt:lpstr>Montserrat Bold</vt:lpstr>
      <vt:lpstr>Arial</vt:lpstr>
      <vt:lpstr>Montserrat</vt:lpstr>
      <vt:lpstr>Hatton</vt:lpstr>
      <vt:lpstr>Canva Sans</vt:lpstr>
      <vt:lpstr>Norwester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GREENCART (8th sem)</dc:title>
  <cp:lastModifiedBy>SRIJAN SINGH</cp:lastModifiedBy>
  <cp:revision>9</cp:revision>
  <dcterms:created xsi:type="dcterms:W3CDTF">2006-08-16T00:00:00Z</dcterms:created>
  <dcterms:modified xsi:type="dcterms:W3CDTF">2024-05-22T21:09:57Z</dcterms:modified>
  <dc:identifier>DAGFs40vwZY</dc:identifier>
</cp:coreProperties>
</file>